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73" r:id="rId14"/>
    <p:sldId id="266" r:id="rId15"/>
    <p:sldId id="265" r:id="rId16"/>
    <p:sldId id="269" r:id="rId17"/>
    <p:sldId id="268" r:id="rId18"/>
    <p:sldId id="272" r:id="rId19"/>
    <p:sldId id="279" r:id="rId20"/>
    <p:sldId id="274" r:id="rId21"/>
    <p:sldId id="276" r:id="rId22"/>
    <p:sldId id="281" r:id="rId23"/>
    <p:sldId id="282" r:id="rId24"/>
    <p:sldId id="283" r:id="rId25"/>
    <p:sldId id="278" r:id="rId26"/>
    <p:sldId id="285" r:id="rId27"/>
    <p:sldId id="280" r:id="rId28"/>
    <p:sldId id="284" r:id="rId29"/>
  </p:sldIdLst>
  <p:sldSz cx="9144000" cy="6858000" type="screen4x3"/>
  <p:notesSz cx="7010400" cy="9296400"/>
  <p:custShowLst>
    <p:custShow name="Beginning Loop" id="0">
      <p:sldLst>
        <p:sld r:id="rId2"/>
        <p:sld r:id="rId3"/>
        <p:sld r:id="rId4"/>
        <p:sld r:id="rId5"/>
        <p:sld r:id="rId6"/>
        <p:sld r:id="rId7"/>
        <p:sld r:id="rId8"/>
      </p:sldLst>
    </p:custShow>
    <p:custShow name="Non Loop" id="1">
      <p:sldLst>
        <p:sld r:id="rId9"/>
        <p:sld r:id="rId10"/>
        <p:sld r:id="rId11"/>
        <p:sld r:id="rId12"/>
        <p:sld r:id="rId13"/>
        <p:sld r:id="rId14"/>
        <p:sld r:id="rId16"/>
        <p:sld r:id="rId15"/>
        <p:sld r:id="rId18"/>
        <p:sld r:id="rId17"/>
        <p:sld r:id="rId19"/>
        <p:sld r:id="rId21"/>
        <p:sld r:id="rId2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69916" autoAdjust="0"/>
  </p:normalViewPr>
  <p:slideViewPr>
    <p:cSldViewPr>
      <p:cViewPr varScale="1">
        <p:scale>
          <a:sx n="50" d="100"/>
          <a:sy n="5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MOOC</a:t>
            </a:r>
            <a:r>
              <a:rPr lang="en-US" baseline="0" dirty="0" smtClean="0"/>
              <a:t> S</a:t>
            </a:r>
            <a:r>
              <a:rPr lang="en-US" dirty="0" smtClean="0"/>
              <a:t>tudents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Software/IT </c:v>
                </c:pt>
                <c:pt idx="1">
                  <c:v>Grad Student</c:v>
                </c:pt>
                <c:pt idx="2">
                  <c:v>Undergrad</c:v>
                </c:pt>
                <c:pt idx="3">
                  <c:v>Unemployed</c:v>
                </c:pt>
                <c:pt idx="4">
                  <c:v>Employed</c:v>
                </c:pt>
                <c:pt idx="5">
                  <c:v>K-12 Srudent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</c:v>
                </c:pt>
                <c:pt idx="1">
                  <c:v>20</c:v>
                </c:pt>
                <c:pt idx="2">
                  <c:v>11.6</c:v>
                </c:pt>
                <c:pt idx="3">
                  <c:v>3.5</c:v>
                </c:pt>
                <c:pt idx="4">
                  <c:v>2.5</c:v>
                </c:pt>
                <c:pt idx="5">
                  <c:v>1</c:v>
                </c:pt>
                <c:pt idx="6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95081967213117"/>
          <c:y val="0.12510854473530778"/>
          <c:w val="0.34153005464480873"/>
          <c:h val="0.854253842957446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A5779A8A-0CEA-4E64-A26D-C9C5D045C270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8" rIns="93177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7DEA528B-25F6-4D87-9359-0531F079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9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9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86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86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88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3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82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97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5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6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2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16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6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57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53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88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88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99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02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0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0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1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8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9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528B-25F6-4D87-9359-0531F0791A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4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FAFE-EF5B-44D8-B707-6E106EC09E2B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0EC1-A0CC-430C-8B4F-C3F98D46EB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FAFE-EF5B-44D8-B707-6E106EC09E2B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0EC1-A0CC-430C-8B4F-C3F98D46E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FAFE-EF5B-44D8-B707-6E106EC09E2B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0EC1-A0CC-430C-8B4F-C3F98D46E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FAFE-EF5B-44D8-B707-6E106EC09E2B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0EC1-A0CC-430C-8B4F-C3F98D46E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FAFE-EF5B-44D8-B707-6E106EC09E2B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0EC1-A0CC-430C-8B4F-C3F98D46EB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FAFE-EF5B-44D8-B707-6E106EC09E2B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0EC1-A0CC-430C-8B4F-C3F98D46E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FAFE-EF5B-44D8-B707-6E106EC09E2B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0EC1-A0CC-430C-8B4F-C3F98D46E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FAFE-EF5B-44D8-B707-6E106EC09E2B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0EC1-A0CC-430C-8B4F-C3F98D46E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FAFE-EF5B-44D8-B707-6E106EC09E2B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0EC1-A0CC-430C-8B4F-C3F98D46E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FAFE-EF5B-44D8-B707-6E106EC09E2B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0EC1-A0CC-430C-8B4F-C3F98D46E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FAFE-EF5B-44D8-B707-6E106EC09E2B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4F0EC1-A0CC-430C-8B4F-C3F98D46EB4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A5FAFE-EF5B-44D8-B707-6E106EC09E2B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4F0EC1-A0CC-430C-8B4F-C3F98D46EB4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XwM4ieFOotA?hl=en_US&amp;&amp;rel=0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://www.youtube.com/watch?v=XwM4ieFOot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burt@northpark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MOOC and The Library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334064"/>
          </a:xfrm>
        </p:spPr>
        <p:txBody>
          <a:bodyPr>
            <a:normAutofit/>
          </a:bodyPr>
          <a:lstStyle/>
          <a:p>
            <a:r>
              <a:rPr lang="en-US" dirty="0" smtClean="0"/>
              <a:t>How Massive Open Online Courses Could Change the Future of Library Instruction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Laura Burt-Nicholas, North Park University</a:t>
            </a:r>
            <a:r>
              <a:rPr lang="en-US" smtClean="0"/>
              <a:t>,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7543800" y="62484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MOOCs: Personal Experience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87" y="1935163"/>
            <a:ext cx="4749226" cy="4389437"/>
          </a:xfrm>
        </p:spPr>
      </p:pic>
    </p:spTree>
    <p:extLst>
      <p:ext uri="{BB962C8B-B14F-4D97-AF65-F5344CB8AC3E}">
        <p14:creationId xmlns:p14="http://schemas.microsoft.com/office/powerpoint/2010/main" val="22725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Experience, Part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78" y="1935163"/>
            <a:ext cx="6517243" cy="4389437"/>
          </a:xfrm>
        </p:spPr>
      </p:pic>
    </p:spTree>
    <p:extLst>
      <p:ext uri="{BB962C8B-B14F-4D97-AF65-F5344CB8AC3E}">
        <p14:creationId xmlns:p14="http://schemas.microsoft.com/office/powerpoint/2010/main" val="23104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Experience, Part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4549"/>
            <a:ext cx="8229600" cy="3730665"/>
          </a:xfrm>
        </p:spPr>
      </p:pic>
    </p:spTree>
    <p:extLst>
      <p:ext uri="{BB962C8B-B14F-4D97-AF65-F5344CB8AC3E}">
        <p14:creationId xmlns:p14="http://schemas.microsoft.com/office/powerpoint/2010/main" val="26479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Who Takes MOOCs?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3690964" cy="2472872"/>
          </a:xfr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3493830"/>
              </p:ext>
            </p:extLst>
          </p:nvPr>
        </p:nvGraphicFramePr>
        <p:xfrm>
          <a:off x="4038600" y="1447800"/>
          <a:ext cx="46482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49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MOOCs by the Numbers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3203"/>
            <a:ext cx="4176357" cy="4389437"/>
          </a:xfrm>
        </p:spPr>
      </p:pic>
      <p:sp>
        <p:nvSpPr>
          <p:cNvPr id="3" name="TextBox 2"/>
          <p:cNvSpPr txBox="1"/>
          <p:nvPr/>
        </p:nvSpPr>
        <p:spPr>
          <a:xfrm>
            <a:off x="5029200" y="49530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dirty="0" err="1"/>
              <a:t>Kolowich</a:t>
            </a:r>
            <a:r>
              <a:rPr lang="en-US" dirty="0"/>
              <a:t>, Steve. “The Professors Behind the MOOC Hype.” </a:t>
            </a:r>
            <a:r>
              <a:rPr lang="en-US" i="1" dirty="0"/>
              <a:t>The Chronicle of Higher Education</a:t>
            </a:r>
            <a:r>
              <a:rPr lang="en-US" dirty="0"/>
              <a:t> 18 Mar. 2013. Web. 21 Mar. 2013.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MOOCs by the Numbers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009774"/>
            <a:ext cx="6453188" cy="356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943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Kolowich</a:t>
            </a:r>
            <a:r>
              <a:rPr lang="en-US" dirty="0"/>
              <a:t>, Steve. “The Professors Behind the MOOC Hype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MOOCs by the </a:t>
            </a:r>
            <a:r>
              <a:rPr lang="en-US" dirty="0" smtClean="0"/>
              <a:t>Numbers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959628"/>
            <a:ext cx="5834430" cy="3956440"/>
          </a:xfrm>
        </p:spPr>
      </p:pic>
      <p:sp>
        <p:nvSpPr>
          <p:cNvPr id="5" name="TextBox 4"/>
          <p:cNvSpPr txBox="1"/>
          <p:nvPr/>
        </p:nvSpPr>
        <p:spPr>
          <a:xfrm>
            <a:off x="228600" y="5989082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Kolowich</a:t>
            </a:r>
            <a:r>
              <a:rPr lang="en-US" dirty="0"/>
              <a:t>, Steve. “The Professors Behind the MOOC Hype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MOOCs by the </a:t>
            </a:r>
            <a:r>
              <a:rPr lang="en-US" dirty="0" smtClean="0"/>
              <a:t>Numbers: Research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957364" cy="4389437"/>
          </a:xfrm>
        </p:spPr>
      </p:pic>
      <p:sp>
        <p:nvSpPr>
          <p:cNvPr id="10" name="Rectangle 9"/>
          <p:cNvSpPr/>
          <p:nvPr/>
        </p:nvSpPr>
        <p:spPr>
          <a:xfrm>
            <a:off x="685800" y="603816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None/>
            </a:pPr>
            <a:r>
              <a:rPr lang="en-US" dirty="0" err="1"/>
              <a:t>Zazani</a:t>
            </a:r>
            <a:r>
              <a:rPr lang="en-US" dirty="0"/>
              <a:t>, </a:t>
            </a:r>
            <a:r>
              <a:rPr lang="en-US" dirty="0" err="1"/>
              <a:t>Eleni</a:t>
            </a:r>
            <a:r>
              <a:rPr lang="en-US" dirty="0"/>
              <a:t>. “Our #</a:t>
            </a:r>
            <a:r>
              <a:rPr lang="en-US" dirty="0" err="1"/>
              <a:t>edcmooc</a:t>
            </a:r>
            <a:r>
              <a:rPr lang="en-US" dirty="0"/>
              <a:t> Paths to Finding Information - Results.” </a:t>
            </a:r>
            <a:r>
              <a:rPr lang="en-US" i="1" dirty="0" err="1"/>
              <a:t>Eleni’s</a:t>
            </a:r>
            <a:r>
              <a:rPr lang="en-US" i="1" dirty="0"/>
              <a:t> First Steps</a:t>
            </a:r>
            <a:r>
              <a:rPr lang="en-US" dirty="0"/>
              <a:t>. Web. 1 May 2013</a:t>
            </a:r>
            <a:r>
              <a:rPr lang="en-US" dirty="0" smtClean="0"/>
              <a:t>., </a:t>
            </a:r>
            <a:r>
              <a:rPr lang="en-US" i="1" dirty="0"/>
              <a:t>Creative Commons </a:t>
            </a:r>
            <a:r>
              <a:rPr lang="en-US" i="1" dirty="0" smtClean="0"/>
              <a:t>License.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MOOCs for Credit?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4040188" cy="659352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i="1" dirty="0" smtClean="0"/>
              <a:t>Inside Higher Ed</a:t>
            </a:r>
            <a:r>
              <a:rPr lang="en-US" dirty="0" smtClean="0"/>
              <a:t>, Jan 2013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8200" y="1524000"/>
            <a:ext cx="4041775" cy="6548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“The </a:t>
            </a:r>
            <a:r>
              <a:rPr lang="en-US" dirty="0"/>
              <a:t>Professors Behind the MOOC Hype.”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902"/>
            <a:ext cx="4040188" cy="338190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39" y="2514600"/>
            <a:ext cx="1593747" cy="3846513"/>
          </a:xfrm>
        </p:spPr>
      </p:pic>
    </p:spTree>
    <p:extLst>
      <p:ext uri="{BB962C8B-B14F-4D97-AF65-F5344CB8AC3E}">
        <p14:creationId xmlns:p14="http://schemas.microsoft.com/office/powerpoint/2010/main" val="20460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MOOCs as Vehicle for Transformation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016040" cy="3846513"/>
          </a:xfrm>
        </p:spPr>
      </p:pic>
      <p:sp>
        <p:nvSpPr>
          <p:cNvPr id="5" name="TextBox 4"/>
          <p:cNvSpPr txBox="1"/>
          <p:nvPr/>
        </p:nvSpPr>
        <p:spPr>
          <a:xfrm>
            <a:off x="762000" y="56388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0"/>
            <a:ext cx="2270554" cy="1600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080618"/>
            <a:ext cx="2228850" cy="1570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35935"/>
            <a:ext cx="2209800" cy="15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6" y="2823888"/>
            <a:ext cx="4366488" cy="386266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689521"/>
            <a:ext cx="4041775" cy="9679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849202"/>
            <a:ext cx="3343742" cy="743054"/>
          </a:xfrm>
          <a:prstGeom prst="rect">
            <a:avLst/>
          </a:prstGeom>
        </p:spPr>
      </p:pic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7543800" y="62484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44754"/>
            <a:ext cx="4357386" cy="32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this leave librarians?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Faculty Education about copyright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 Access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Student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Literacy Programs and General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Fast Poll: please raise your hand if your library’s Information Literacy Program (or instruction) is primarily delivered through general education courses?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 Teaching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active learning</a:t>
            </a:r>
          </a:p>
          <a:p>
            <a:endParaRPr lang="en-US" dirty="0" smtClean="0"/>
          </a:p>
          <a:p>
            <a:r>
              <a:rPr lang="en-US" dirty="0" smtClean="0"/>
              <a:t>Does not involve research</a:t>
            </a:r>
          </a:p>
          <a:p>
            <a:endParaRPr lang="en-US" dirty="0" smtClean="0"/>
          </a:p>
          <a:p>
            <a:r>
              <a:rPr lang="en-US" dirty="0" smtClean="0"/>
              <a:t>Often assessments are simple, and not reviewed by profs: multiple choice quizzes and exams, don’t give students a chance to demonstrate more learning.</a:t>
            </a:r>
          </a:p>
          <a:p>
            <a:endParaRPr lang="en-US" dirty="0"/>
          </a:p>
          <a:p>
            <a:r>
              <a:rPr lang="en-US" dirty="0" smtClean="0"/>
              <a:t>Sense of community?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the One-Shot Session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8382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Connectivism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Drexler, Wendy. </a:t>
            </a:r>
            <a:r>
              <a:rPr lang="en-US" i="1" dirty="0"/>
              <a:t>Networked Student</a:t>
            </a:r>
            <a:r>
              <a:rPr lang="en-US" dirty="0"/>
              <a:t>. Film</a:t>
            </a:r>
            <a:r>
              <a:rPr lang="en-US" dirty="0" smtClean="0"/>
              <a:t>.</a:t>
            </a:r>
            <a:r>
              <a:rPr lang="en-US" dirty="0">
                <a:hlinkClick r:id="rId4"/>
              </a:rPr>
              <a:t> http://www.youtube.com/watch?v=XwM4ieFOotA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XwM4ieFOotA?hl=en_US&amp;&amp;rel=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764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Connectivism: A Model for Future MOOCs?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58231"/>
            <a:ext cx="4800600" cy="3600451"/>
          </a:xfrm>
        </p:spPr>
      </p:pic>
    </p:spTree>
    <p:extLst>
      <p:ext uri="{BB962C8B-B14F-4D97-AF65-F5344CB8AC3E}">
        <p14:creationId xmlns:p14="http://schemas.microsoft.com/office/powerpoint/2010/main" val="24323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accent1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sz="54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500" dirty="0" smtClean="0">
                <a:solidFill>
                  <a:schemeClr val="accent1"/>
                </a:solidFill>
              </a:rPr>
              <a:t>Laura Burt-Nicholas</a:t>
            </a:r>
          </a:p>
          <a:p>
            <a:pPr marL="0" indent="0" algn="ctr">
              <a:buNone/>
            </a:pPr>
            <a:r>
              <a:rPr lang="en-US" sz="3500" dirty="0" smtClean="0">
                <a:solidFill>
                  <a:schemeClr val="accent1"/>
                </a:solidFill>
                <a:hlinkClick r:id="rId3"/>
              </a:rPr>
              <a:t>lburt@northpark.edu</a:t>
            </a:r>
            <a:r>
              <a:rPr lang="en-US" sz="3500" dirty="0" smtClean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4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buNone/>
            </a:pPr>
            <a:r>
              <a:rPr lang="en-US" dirty="0"/>
              <a:t>Barlow, Amy. “The Librarian of MOOC.” </a:t>
            </a:r>
            <a:r>
              <a:rPr lang="en-US" i="1" dirty="0"/>
              <a:t>Chasing Reference</a:t>
            </a:r>
            <a:r>
              <a:rPr lang="en-US" dirty="0"/>
              <a:t>. Web. 26 Oct. 2012</a:t>
            </a:r>
            <a:r>
              <a:rPr lang="en-US" dirty="0" smtClean="0"/>
              <a:t>.</a:t>
            </a:r>
          </a:p>
          <a:p>
            <a:pPr marL="285750" indent="-285750">
              <a:buNone/>
            </a:pPr>
            <a:r>
              <a:rPr lang="en-US" dirty="0"/>
              <a:t>Creed-</a:t>
            </a:r>
            <a:r>
              <a:rPr lang="en-US" dirty="0" err="1"/>
              <a:t>Dikeogu</a:t>
            </a:r>
            <a:r>
              <a:rPr lang="en-US" dirty="0"/>
              <a:t>, Gloria, and Carolyn Clark. “Are You MOOC-</a:t>
            </a:r>
            <a:r>
              <a:rPr lang="en-US" dirty="0" err="1"/>
              <a:t>ing</a:t>
            </a:r>
            <a:r>
              <a:rPr lang="en-US" dirty="0"/>
              <a:t> Yet? A Review for Academic Libraries.” </a:t>
            </a:r>
            <a:r>
              <a:rPr lang="en-US" i="1" dirty="0"/>
              <a:t>Kansas Library Association College and University Libraries Section Proceedings</a:t>
            </a:r>
            <a:r>
              <a:rPr lang="en-US" dirty="0"/>
              <a:t> 3.0 (2013): 9–13. </a:t>
            </a:r>
            <a:r>
              <a:rPr lang="en-US" i="1" dirty="0"/>
              <a:t>newprairiepress.org</a:t>
            </a:r>
            <a:r>
              <a:rPr lang="en-US" dirty="0"/>
              <a:t>. Web. 10 Apr. 2013</a:t>
            </a:r>
            <a:r>
              <a:rPr lang="en-US" dirty="0" smtClean="0"/>
              <a:t>.</a:t>
            </a:r>
          </a:p>
          <a:p>
            <a:pPr marL="285750" indent="-285750">
              <a:buNone/>
            </a:pPr>
            <a:r>
              <a:rPr lang="en-US" dirty="0" smtClean="0"/>
              <a:t>Davidson</a:t>
            </a:r>
            <a:r>
              <a:rPr lang="en-US" dirty="0"/>
              <a:t>, Cathy. “If We Profs Don’t Reform Higher Ed, We’ll Be Re-Formed (and We Won’t Like It).” </a:t>
            </a:r>
            <a:r>
              <a:rPr lang="en-US" i="1" dirty="0"/>
              <a:t>HASTAC: Humanities Arts Sciences and Technology Advanced </a:t>
            </a:r>
            <a:r>
              <a:rPr lang="en-US" i="1" dirty="0" err="1"/>
              <a:t>Collaboratory</a:t>
            </a:r>
            <a:r>
              <a:rPr lang="en-US" dirty="0"/>
              <a:t> 13 Jan. 2013. Web. 16 Jan. 2013</a:t>
            </a:r>
            <a:r>
              <a:rPr lang="en-US" dirty="0" smtClean="0"/>
              <a:t>.</a:t>
            </a:r>
          </a:p>
          <a:p>
            <a:pPr marL="285750" indent="-285750">
              <a:buNone/>
            </a:pPr>
            <a:r>
              <a:rPr lang="en-US" dirty="0" smtClean="0"/>
              <a:t>Drexler</a:t>
            </a:r>
            <a:r>
              <a:rPr lang="en-US" dirty="0"/>
              <a:t>, Wendy. </a:t>
            </a:r>
            <a:r>
              <a:rPr lang="en-US" i="1" dirty="0"/>
              <a:t>Networked Student</a:t>
            </a:r>
            <a:r>
              <a:rPr lang="en-US" dirty="0"/>
              <a:t>. Film.</a:t>
            </a:r>
          </a:p>
          <a:p>
            <a:pPr marL="285750" indent="-285750">
              <a:buNone/>
            </a:pPr>
            <a:r>
              <a:rPr lang="en-US" dirty="0" smtClean="0"/>
              <a:t>Fain</a:t>
            </a:r>
            <a:r>
              <a:rPr lang="en-US" dirty="0"/>
              <a:t>, Paul. “Gates Seeks Development of Remedial Ed MOOCs.” </a:t>
            </a:r>
            <a:r>
              <a:rPr lang="en-US" i="1" dirty="0"/>
              <a:t>Inside Higher Ed</a:t>
            </a:r>
            <a:r>
              <a:rPr lang="en-US" dirty="0"/>
              <a:t>. Web. 20 Nov. 2012</a:t>
            </a:r>
            <a:r>
              <a:rPr lang="en-US" dirty="0" smtClean="0"/>
              <a:t>.</a:t>
            </a:r>
          </a:p>
          <a:p>
            <a:pPr marL="285750" indent="-285750">
              <a:buNone/>
            </a:pPr>
            <a:r>
              <a:rPr lang="en-US" dirty="0" err="1"/>
              <a:t>Guder</a:t>
            </a:r>
            <a:r>
              <a:rPr lang="en-US" dirty="0"/>
              <a:t>, Christopher. “Patrons and Pedagogy: A Look at the Theory of Connectivism.” </a:t>
            </a:r>
            <a:r>
              <a:rPr lang="en-US" i="1" dirty="0"/>
              <a:t>Public Services Quarterly</a:t>
            </a:r>
            <a:r>
              <a:rPr lang="en-US" dirty="0"/>
              <a:t> 6.1 (2010): 36–42. </a:t>
            </a:r>
            <a:r>
              <a:rPr lang="en-US" i="1" dirty="0" err="1"/>
              <a:t>EBSCOhost</a:t>
            </a:r>
            <a:r>
              <a:rPr lang="en-US" dirty="0"/>
              <a:t>. Web</a:t>
            </a:r>
            <a:r>
              <a:rPr lang="en-US" dirty="0" smtClean="0"/>
              <a:t>.</a:t>
            </a:r>
          </a:p>
          <a:p>
            <a:pPr marL="285750" indent="-285750">
              <a:buNone/>
            </a:pPr>
            <a:r>
              <a:rPr lang="en-US" dirty="0" err="1"/>
              <a:t>Jaschik</a:t>
            </a:r>
            <a:r>
              <a:rPr lang="en-US" dirty="0"/>
              <a:t>, Scott. “MOOCs for Credit.” </a:t>
            </a:r>
            <a:r>
              <a:rPr lang="en-US" i="1" dirty="0"/>
              <a:t>Inside Higher Ed</a:t>
            </a:r>
            <a:r>
              <a:rPr lang="en-US" dirty="0"/>
              <a:t>. 23 Jan. 2013. Web. 23 Jan. 2013</a:t>
            </a:r>
            <a:r>
              <a:rPr lang="en-US" dirty="0" smtClean="0"/>
              <a:t>.</a:t>
            </a:r>
          </a:p>
          <a:p>
            <a:pPr marL="285750" indent="-285750">
              <a:buNone/>
            </a:pPr>
            <a:r>
              <a:rPr lang="en-US" dirty="0" smtClean="0"/>
              <a:t>Jordan</a:t>
            </a:r>
            <a:r>
              <a:rPr lang="en-US" dirty="0"/>
              <a:t>, Katy. “MOOC Completion Rates.” 12 Apr. 2013. Web. 26 Sept. 2012</a:t>
            </a:r>
            <a:r>
              <a:rPr lang="en-US" dirty="0" smtClean="0"/>
              <a:t>.</a:t>
            </a:r>
          </a:p>
          <a:p>
            <a:pPr marL="285750" indent="-285750">
              <a:buNone/>
            </a:pPr>
            <a:r>
              <a:rPr lang="en-US" dirty="0" err="1" smtClean="0"/>
              <a:t>Kolowich</a:t>
            </a:r>
            <a:r>
              <a:rPr lang="en-US" dirty="0"/>
              <a:t>, Steve. “Early Demographic Data Hints at What Type of Student Takes a MOOC.” </a:t>
            </a:r>
            <a:r>
              <a:rPr lang="en-US" i="1" dirty="0"/>
              <a:t>Inside Higher Ed</a:t>
            </a:r>
            <a:r>
              <a:rPr lang="en-US" dirty="0"/>
              <a:t>. 5 June 2012. Web. 20 Nov. 2012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None/>
            </a:pPr>
            <a:r>
              <a:rPr lang="en-US" dirty="0" err="1"/>
              <a:t>Kolowich</a:t>
            </a:r>
            <a:r>
              <a:rPr lang="en-US" dirty="0"/>
              <a:t>, Steve. “The Professors Behind the MOOC Hype.” </a:t>
            </a:r>
            <a:r>
              <a:rPr lang="en-US" i="1" dirty="0"/>
              <a:t>The Chronicle of Higher Education</a:t>
            </a:r>
            <a:r>
              <a:rPr lang="en-US" dirty="0"/>
              <a:t> 18 Mar. 2013. Web. 21 Mar. 2013</a:t>
            </a:r>
            <a:r>
              <a:rPr lang="en-US" dirty="0" smtClean="0"/>
              <a:t>.</a:t>
            </a:r>
          </a:p>
          <a:p>
            <a:pPr marL="285750" indent="-285750">
              <a:buNone/>
            </a:pPr>
            <a:r>
              <a:rPr lang="en-US" dirty="0" smtClean="0"/>
              <a:t>Lederman</a:t>
            </a:r>
            <a:r>
              <a:rPr lang="en-US" dirty="0"/>
              <a:t>, Doug. “</a:t>
            </a:r>
            <a:r>
              <a:rPr lang="en-US" dirty="0" err="1"/>
              <a:t>Educause</a:t>
            </a:r>
            <a:r>
              <a:rPr lang="en-US" dirty="0"/>
              <a:t>, Gates Unveil Grants for ‘Breakthrough’ Models.” </a:t>
            </a:r>
            <a:r>
              <a:rPr lang="en-US" i="1" dirty="0"/>
              <a:t>Inside Higher Ed</a:t>
            </a:r>
            <a:r>
              <a:rPr lang="en-US" dirty="0"/>
              <a:t>. Web. 20 Nov. 2012.</a:t>
            </a:r>
          </a:p>
          <a:p>
            <a:pPr marL="285750" indent="-285750">
              <a:buNone/>
            </a:pPr>
            <a:r>
              <a:rPr lang="en-US" dirty="0" err="1"/>
              <a:t>Mahraj</a:t>
            </a:r>
            <a:r>
              <a:rPr lang="en-US" dirty="0"/>
              <a:t>, Katy. “Using Information Expertise to Enhance Massive Open Online Courses.” </a:t>
            </a:r>
            <a:r>
              <a:rPr lang="en-US" i="1" dirty="0"/>
              <a:t>Public Services Quarterly</a:t>
            </a:r>
            <a:r>
              <a:rPr lang="en-US" dirty="0"/>
              <a:t> 8.4 (2012): 359–368. </a:t>
            </a:r>
            <a:r>
              <a:rPr lang="en-US" i="1" dirty="0" err="1"/>
              <a:t>EBSCOhost</a:t>
            </a:r>
            <a:r>
              <a:rPr lang="en-US" dirty="0"/>
              <a:t>. Web.</a:t>
            </a:r>
          </a:p>
          <a:p>
            <a:pPr marL="285750" indent="-285750">
              <a:buNone/>
            </a:pPr>
            <a:r>
              <a:rPr lang="en-US" dirty="0" smtClean="0"/>
              <a:t>McBride</a:t>
            </a:r>
            <a:r>
              <a:rPr lang="en-US" dirty="0"/>
              <a:t>, Mark F. “Reconsidering Information Literacy in the 21st Century: The Redesign of an Information Literacy Class.” </a:t>
            </a:r>
            <a:r>
              <a:rPr lang="en-US" i="1" dirty="0"/>
              <a:t>Journal of Educational Technology Systems</a:t>
            </a:r>
            <a:r>
              <a:rPr lang="en-US" dirty="0"/>
              <a:t> 40.3 (2011): 287–300. Print.</a:t>
            </a:r>
          </a:p>
          <a:p>
            <a:pPr marL="285750" indent="-285750">
              <a:buNone/>
            </a:pPr>
            <a:r>
              <a:rPr lang="en-US" dirty="0" err="1" smtClean="0"/>
              <a:t>Shirky</a:t>
            </a:r>
            <a:r>
              <a:rPr lang="en-US" dirty="0"/>
              <a:t>, Clay. “Your Massively Open Offline College Is Broken.” </a:t>
            </a:r>
            <a:r>
              <a:rPr lang="en-US" i="1" dirty="0"/>
              <a:t>The Awl</a:t>
            </a:r>
            <a:r>
              <a:rPr lang="en-US" dirty="0"/>
              <a:t> 7 Feb. 2013.</a:t>
            </a:r>
          </a:p>
          <a:p>
            <a:pPr marL="285750" indent="-285750">
              <a:buNone/>
            </a:pPr>
            <a:r>
              <a:rPr lang="en-US" dirty="0" err="1"/>
              <a:t>Tuchler</a:t>
            </a:r>
            <a:r>
              <a:rPr lang="en-US" dirty="0"/>
              <a:t>, Margot. “Duke Librarians Aid MOOCs with Technology, Research.” </a:t>
            </a:r>
            <a:r>
              <a:rPr lang="en-US" i="1" dirty="0"/>
              <a:t>The Duke Chronicle</a:t>
            </a:r>
            <a:r>
              <a:rPr lang="en-US" dirty="0"/>
              <a:t>. 4 Apr. 2013. Web. 22 Apr. 2013.</a:t>
            </a:r>
          </a:p>
          <a:p>
            <a:pPr marL="285750" indent="-285750">
              <a:buNone/>
            </a:pPr>
            <a:r>
              <a:rPr lang="en-US" dirty="0"/>
              <a:t>University of Pennsylvania, and OCLC Research. “MOOCs and Libraries:  Massive Opportunity or Overwhelming Challenge?” 9 Apr. 2013. Web. 26 Apr. 2013</a:t>
            </a:r>
            <a:r>
              <a:rPr lang="en-US" dirty="0" smtClean="0"/>
              <a:t>.</a:t>
            </a:r>
          </a:p>
          <a:p>
            <a:pPr marL="285750" indent="-285750">
              <a:buNone/>
            </a:pPr>
            <a:r>
              <a:rPr lang="en-US" dirty="0" err="1"/>
              <a:t>Zazani</a:t>
            </a:r>
            <a:r>
              <a:rPr lang="en-US" dirty="0"/>
              <a:t>, </a:t>
            </a:r>
            <a:r>
              <a:rPr lang="en-US" dirty="0" err="1"/>
              <a:t>Eleni</a:t>
            </a:r>
            <a:r>
              <a:rPr lang="en-US" dirty="0"/>
              <a:t>. “Our #</a:t>
            </a:r>
            <a:r>
              <a:rPr lang="en-US" dirty="0" err="1"/>
              <a:t>edcmooc</a:t>
            </a:r>
            <a:r>
              <a:rPr lang="en-US" dirty="0"/>
              <a:t> Paths to Finding Information - Results.” </a:t>
            </a:r>
            <a:r>
              <a:rPr lang="en-US" i="1" dirty="0" err="1"/>
              <a:t>Eleni’s</a:t>
            </a:r>
            <a:r>
              <a:rPr lang="en-US" i="1" dirty="0"/>
              <a:t> First Steps</a:t>
            </a:r>
            <a:r>
              <a:rPr lang="en-US" dirty="0"/>
              <a:t>. Web. 1 May 2013.</a:t>
            </a:r>
          </a:p>
          <a:p>
            <a:pPr marL="285750" indent="-28575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3754517"/>
          </a:xfr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543800" y="62484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647793" cy="5334000"/>
          </a:xfr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543800" y="62484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8017364" cy="4648200"/>
          </a:xfr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543800" y="62484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0"/>
            <a:ext cx="6878526" cy="3268078"/>
          </a:xfr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543800" y="62484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341183" cy="4389437"/>
          </a:xfr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543800" y="62484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a MOOC? </a:t>
            </a:r>
          </a:p>
          <a:p>
            <a:endParaRPr lang="en-US" dirty="0" smtClean="0"/>
          </a:p>
          <a:p>
            <a:r>
              <a:rPr lang="en-US" dirty="0" smtClean="0"/>
              <a:t>MOOCs and libraries</a:t>
            </a:r>
          </a:p>
          <a:p>
            <a:endParaRPr lang="en-US" dirty="0" smtClean="0"/>
          </a:p>
          <a:p>
            <a:r>
              <a:rPr lang="en-US" dirty="0" smtClean="0"/>
              <a:t>Library instruction: how will MOOCs change our plans?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9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What’s a MOOC?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384085" cy="2590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06" y="4114800"/>
            <a:ext cx="4891293" cy="2618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9959" b="38306"/>
          <a:stretch/>
        </p:blipFill>
        <p:spPr>
          <a:xfrm rot="480000">
            <a:off x="103048" y="4796574"/>
            <a:ext cx="4114932" cy="1643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4819854" y="2247722"/>
            <a:ext cx="3972117" cy="11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2599</TotalTime>
  <Words>771</Words>
  <Application>Microsoft Office PowerPoint</Application>
  <PresentationFormat>On-screen Show (4:3)</PresentationFormat>
  <Paragraphs>122</Paragraphs>
  <Slides>28</Slides>
  <Notes>28</Notes>
  <HiddenSlides>21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2</vt:i4>
      </vt:variant>
    </vt:vector>
  </HeadingPairs>
  <TitlesOfParts>
    <vt:vector size="31" baseType="lpstr">
      <vt:lpstr>Flow</vt:lpstr>
      <vt:lpstr>The MOOC and The Library: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What’s a MOOC?</vt:lpstr>
      <vt:lpstr>MOOCs: Personal Experience</vt:lpstr>
      <vt:lpstr>Personal Experience, Part 2</vt:lpstr>
      <vt:lpstr>Personal Experience, Part 3</vt:lpstr>
      <vt:lpstr>Who Takes MOOCs?  </vt:lpstr>
      <vt:lpstr>MOOCs by the Numbers</vt:lpstr>
      <vt:lpstr>MOOCs by the Numbers </vt:lpstr>
      <vt:lpstr>MOOCs by the Numbers </vt:lpstr>
      <vt:lpstr>MOOCs by the Numbers: Research</vt:lpstr>
      <vt:lpstr>MOOCs for Credit?</vt:lpstr>
      <vt:lpstr>MOOCs as Vehicle for Transformation</vt:lpstr>
      <vt:lpstr>Where does this leave librarians?</vt:lpstr>
      <vt:lpstr>Information Literacy Programs and General Education</vt:lpstr>
      <vt:lpstr>MOOC Teaching Styles</vt:lpstr>
      <vt:lpstr>Teaching the One-Shot Session</vt:lpstr>
      <vt:lpstr>Connectivism</vt:lpstr>
      <vt:lpstr>Connectivism: A Model for Future MOOCs?</vt:lpstr>
      <vt:lpstr>PowerPoint Presentation</vt:lpstr>
      <vt:lpstr>Citations</vt:lpstr>
      <vt:lpstr>Citations</vt:lpstr>
      <vt:lpstr>Beginning Loop</vt:lpstr>
      <vt:lpstr>Non Loop</vt:lpstr>
    </vt:vector>
  </TitlesOfParts>
  <Company>North Park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MOOC and The Library:</dc:title>
  <dc:creator>Burt-Nicholas, Laura</dc:creator>
  <cp:lastModifiedBy>Burt-Nicholas, Laura</cp:lastModifiedBy>
  <cp:revision>59</cp:revision>
  <cp:lastPrinted>2013-05-01T15:20:07Z</cp:lastPrinted>
  <dcterms:created xsi:type="dcterms:W3CDTF">2013-04-25T13:59:04Z</dcterms:created>
  <dcterms:modified xsi:type="dcterms:W3CDTF">2013-05-09T13:33:15Z</dcterms:modified>
</cp:coreProperties>
</file>